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image" Target="../media/image10.jpg"/><Relationship Id="rId4" Type="http://schemas.openxmlformats.org/officeDocument/2006/relationships/image" Target="../media/image1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C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_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309360"/>
            <a:ext cx="12191695" cy="548640"/>
          </a:xfrm>
          <a:prstGeom prst="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D4FF3F"/>
                </a:solidFill>
                <a:latin typeface="Segoe UI"/>
              </a:rPr>
              <a:t>COACHING PROFILE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28800"/>
            <a:ext cx="9601200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4400" b="1">
                <a:solidFill>
                  <a:srgbClr val="FFFFFF"/>
                </a:solidFill>
                <a:latin typeface="Segoe UI"/>
              </a:rPr>
              <a:t>A SPRINTER'S STANDARDS.</a:t>
            </a:r>
          </a:p>
          <a:p>
            <a:pPr algn="l">
              <a:lnSpc>
                <a:spcPct val="108000"/>
              </a:lnSpc>
            </a:pPr>
            <a:r>
              <a:rPr sz="4400" b="1">
                <a:solidFill>
                  <a:srgbClr val="FFFFFF"/>
                </a:solidFill>
                <a:latin typeface="Segoe UI"/>
              </a:rPr>
              <a:t>A TEACHER'S PURPOSE.</a:t>
            </a:r>
          </a:p>
          <a:p>
            <a:pPr algn="l">
              <a:lnSpc>
                <a:spcPct val="108000"/>
              </a:lnSpc>
            </a:pPr>
            <a:r>
              <a:rPr sz="4400" b="1">
                <a:solidFill>
                  <a:srgbClr val="FFFFFF"/>
                </a:solidFill>
                <a:latin typeface="Segoe UI"/>
              </a:rPr>
              <a:t>A COACH'S PATIENCE.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480560"/>
            <a:ext cx="8229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Segoe UI"/>
              </a:rPr>
              <a:t>RADESH M.G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074920"/>
            <a:ext cx="8229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B9B9BE"/>
                </a:solidFill>
                <a:latin typeface="Segoe UI"/>
              </a:rPr>
              <a:t>Physical Educator  |  Athletics Coach</a:t>
            </a:r>
          </a:p>
          <a:p>
            <a:pPr algn="l">
              <a:lnSpc>
                <a:spcPct val="115000"/>
              </a:lnSpc>
            </a:pPr>
            <a:r>
              <a:rPr sz="1400" b="0">
                <a:solidFill>
                  <a:srgbClr val="B9B9BE"/>
                </a:solidFill>
                <a:latin typeface="Segoe UI"/>
              </a:rPr>
              <a:t>ACE-Certified Coach  |  Strength &amp; Conditioning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0" y="6355080"/>
            <a:ext cx="23774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1C1C1E"/>
                </a:solidFill>
                <a:latin typeface="Segoe UI"/>
              </a:rPr>
              <a:t>MYSURU, KARNATAKA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C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D4FF3F"/>
                </a:solidFill>
                <a:latin typeface="Segoe UI"/>
              </a:rPr>
              <a:t>THE ATHLETE BEFORE THE COACH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FFFFFF"/>
                </a:solidFill>
                <a:latin typeface="Segoe UI"/>
              </a:rPr>
              <a:t>Athletics gave the dream a clock.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00200"/>
            <a:ext cx="60350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0">
                <a:solidFill>
                  <a:srgbClr val="B9B9BE"/>
                </a:solidFill>
                <a:latin typeface="Segoe UI"/>
              </a:rPr>
              <a:t>The journey began on a school ground — first Kho Kho, then basketball, and finally athletics.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651760"/>
            <a:ext cx="1737360" cy="457200"/>
          </a:xfrm>
          <a:prstGeom prst="roundRect">
            <a:avLst/>
          </a:prstGeom>
          <a:solidFill>
            <a:srgbClr val="3A3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724912"/>
            <a:ext cx="1737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Segoe UI"/>
              </a:rPr>
              <a:t>KHO KHO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514600" y="2651760"/>
            <a:ext cx="1737360" cy="457200"/>
          </a:xfrm>
          <a:prstGeom prst="roundRect">
            <a:avLst/>
          </a:prstGeom>
          <a:solidFill>
            <a:srgbClr val="3A3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514600" y="2724912"/>
            <a:ext cx="1737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Segoe UI"/>
              </a:rPr>
              <a:t>BASKETBALL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60" y="2651760"/>
            <a:ext cx="1737360" cy="457200"/>
          </a:xfrm>
          <a:prstGeom prst="round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80560" y="2724912"/>
            <a:ext cx="1737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1C1C1E"/>
                </a:solidFill>
                <a:latin typeface="Segoe UI"/>
              </a:rPr>
              <a:t>ATHLETICS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566160"/>
            <a:ext cx="2834640" cy="2103120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3794760"/>
            <a:ext cx="237744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D4FF3F"/>
                </a:solidFill>
                <a:latin typeface="Segoe UI"/>
              </a:rPr>
              <a:t>10.21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4526280"/>
            <a:ext cx="2377440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>
                <a:solidFill>
                  <a:srgbClr val="B9B9BE"/>
                </a:solidFill>
                <a:latin typeface="Segoe UI"/>
              </a:rPr>
              <a:t>100m personal best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11880" y="3566160"/>
            <a:ext cx="2834640" cy="2103120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840480" y="3794760"/>
            <a:ext cx="237744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D4FF3F"/>
                </a:solidFill>
                <a:latin typeface="Segoe UI"/>
              </a:rPr>
              <a:t>20+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40480" y="4526280"/>
            <a:ext cx="2377440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>
                <a:solidFill>
                  <a:srgbClr val="B9B9BE"/>
                </a:solidFill>
                <a:latin typeface="Segoe UI"/>
              </a:rPr>
              <a:t>National-level competitions representing Karnataka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49440" y="1600200"/>
            <a:ext cx="4663440" cy="4069080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2_6289f5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8040" y="1828800"/>
            <a:ext cx="4206240" cy="315468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178040" y="5074920"/>
            <a:ext cx="42062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B9B9BE"/>
                </a:solidFill>
                <a:latin typeface="Segoe UI"/>
              </a:rPr>
              <a:t>The dream: wear the India jersey. The standards built in pursuit of it still shape every session today.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75720" y="6355080"/>
            <a:ext cx="5486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B9B9BE"/>
                </a:solidFill>
                <a:latin typeface="Segoe U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C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D4FF3F"/>
                </a:solidFill>
                <a:latin typeface="Segoe UI"/>
              </a:rPr>
              <a:t>COMPETITIVE STANDARDS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FFFFF"/>
                </a:solidFill>
                <a:latin typeface="Segoe UI"/>
              </a:rPr>
              <a:t>The clock taught standards that still shape every session.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157984" cy="1920240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2148840"/>
            <a:ext cx="1700784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D4FF3F"/>
                </a:solidFill>
                <a:latin typeface="Segoe UI"/>
              </a:rPr>
              <a:t>10.5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880360"/>
            <a:ext cx="1700784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>
                <a:solidFill>
                  <a:srgbClr val="B9B9BE"/>
                </a:solidFill>
                <a:latin typeface="Segoe UI"/>
              </a:rPr>
              <a:t>State Junior &amp; Senior gold · 2016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16352" y="1920240"/>
            <a:ext cx="2157984" cy="1920240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044952" y="2148840"/>
            <a:ext cx="1700784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D4FF3F"/>
                </a:solidFill>
                <a:latin typeface="Segoe UI"/>
              </a:rPr>
              <a:t>10.7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4952" y="2880360"/>
            <a:ext cx="1700784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>
                <a:solidFill>
                  <a:srgbClr val="B9B9BE"/>
                </a:solidFill>
                <a:latin typeface="Segoe UI"/>
              </a:rPr>
              <a:t>National Inter-State Senior · Hyderabad 2016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84064" y="1920240"/>
            <a:ext cx="2157984" cy="1920240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12664" y="2148840"/>
            <a:ext cx="1700784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D4FF3F"/>
                </a:solidFill>
                <a:latin typeface="Segoe UI"/>
              </a:rPr>
              <a:t>10.5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12664" y="2880360"/>
            <a:ext cx="1700784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>
                <a:solidFill>
                  <a:srgbClr val="B9B9BE"/>
                </a:solidFill>
                <a:latin typeface="Segoe UI"/>
              </a:rPr>
              <a:t>Karnataka State Olympic gold · 2017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51776" y="1920240"/>
            <a:ext cx="2157984" cy="1920240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580376" y="2148840"/>
            <a:ext cx="1700784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D4FF3F"/>
                </a:solidFill>
                <a:latin typeface="Segoe UI"/>
              </a:rPr>
              <a:t>10.69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0376" y="2880360"/>
            <a:ext cx="1700784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>
                <a:solidFill>
                  <a:srgbClr val="B9B9BE"/>
                </a:solidFill>
                <a:latin typeface="Segoe UI"/>
              </a:rPr>
              <a:t>Federation Cup National Senior · 2017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619488" y="1920240"/>
            <a:ext cx="2157984" cy="1920240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848088" y="2148840"/>
            <a:ext cx="1700784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D4FF3F"/>
                </a:solidFill>
                <a:latin typeface="Segoe UI"/>
              </a:rPr>
              <a:t>10.32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48088" y="2880360"/>
            <a:ext cx="1700784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0">
                <a:solidFill>
                  <a:srgbClr val="B9B9BE"/>
                </a:solidFill>
                <a:latin typeface="Segoe UI"/>
              </a:rPr>
              <a:t>Finished 1st · National Inter-State trials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114800"/>
            <a:ext cx="11091672" cy="1737360"/>
          </a:xfrm>
          <a:prstGeom prst="roundRect">
            <a:avLst/>
          </a:prstGeom>
          <a:solidFill>
            <a:srgbClr val="3A3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48640" y="4114800"/>
            <a:ext cx="11091672" cy="64008"/>
          </a:xfrm>
          <a:prstGeom prst="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4343400"/>
            <a:ext cx="10424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D4FF3F"/>
                </a:solidFill>
                <a:latin typeface="Segoe UI"/>
              </a:rPr>
              <a:t>OFFICIAL AFI • 56TH NATIONAL OPEN • 2016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4800600"/>
            <a:ext cx="10424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FFFFFF"/>
                </a:solidFill>
                <a:latin typeface="Segoe UI"/>
              </a:rPr>
              <a:t>100m heat winner — 10.87s     |     Semi-final — 10.77s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" y="5349240"/>
            <a:ext cx="10424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B9B9BE"/>
                </a:solidFill>
                <a:latin typeface="Segoe UI"/>
              </a:rPr>
              <a:t>Best Athlete 2016–17  •  Nandi Award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75720" y="6355080"/>
            <a:ext cx="5486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B9B9BE"/>
                </a:solidFill>
                <a:latin typeface="Segoe U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C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_s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D4FF3F"/>
                </a:solidFill>
                <a:latin typeface="Segoe UI"/>
              </a:rPr>
              <a:t>THE TURNING POINT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31520"/>
            <a:ext cx="1097280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Segoe UI"/>
              </a:rPr>
              <a:t>Injury changed the finish line —</a:t>
            </a:r>
          </a:p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Segoe UI"/>
              </a:rPr>
              <a:t>and revealed the purpose.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0">
                <a:solidFill>
                  <a:srgbClr val="FAFAF7"/>
                </a:solidFill>
                <a:latin typeface="Segoe UI"/>
              </a:rPr>
              <a:t>A serious spinal injury ended the pursuit of the India jersey. Recovery became an education in movement, injury prevention, strength and conditioning.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4114800"/>
            <a:ext cx="7863840" cy="1463040"/>
          </a:xfrm>
          <a:prstGeom prst="roundRect">
            <a:avLst/>
          </a:prstGeom>
          <a:solidFill>
            <a:srgbClr val="242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4114800"/>
            <a:ext cx="82296" cy="1463040"/>
          </a:xfrm>
          <a:prstGeom prst="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4343400"/>
            <a:ext cx="722376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D4FF3F"/>
                </a:solidFill>
                <a:latin typeface="Segoe UI"/>
              </a:rPr>
              <a:t>Not only 'How do we perform?' — but 'How do we progress safely, rebuild confidence and protect the next opportunity?'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5852160"/>
            <a:ext cx="8229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B9B9BE"/>
                </a:solidFill>
                <a:latin typeface="Segoe UI"/>
              </a:rPr>
              <a:t>Working alongside physiotherapists in an exercise-support role changed the coaching question.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75720" y="6355080"/>
            <a:ext cx="5486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B9B9BE"/>
                </a:solidFill>
                <a:latin typeface="Segoe U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C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D4FF3F"/>
                </a:solidFill>
                <a:latin typeface="Segoe UI"/>
              </a:rPr>
              <a:t>PROFESSIONAL JOURNEY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Segoe UI"/>
              </a:rPr>
              <a:t>Responsibility grew across school, performance and academy roles.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74519"/>
            <a:ext cx="11091672" cy="932688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19"/>
            <a:ext cx="73152" cy="932688"/>
          </a:xfrm>
          <a:prstGeom prst="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130551"/>
            <a:ext cx="1920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D4FF3F"/>
                </a:solidFill>
                <a:latin typeface="Segoe UI"/>
              </a:rPr>
              <a:t>2014–2018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34640" y="1993391"/>
            <a:ext cx="8595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Segoe UI"/>
              </a:rPr>
              <a:t>FOUNDATIONS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4640" y="2359151"/>
            <a:ext cx="8595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B9B9BE"/>
                </a:solidFill>
                <a:latin typeface="Segoe UI"/>
              </a:rPr>
              <a:t>Early-years and school-sport teaching across multiple learning environments.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944367"/>
            <a:ext cx="11091672" cy="932688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2944367"/>
            <a:ext cx="73152" cy="932688"/>
          </a:xfrm>
          <a:prstGeom prst="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3200399"/>
            <a:ext cx="1920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D4FF3F"/>
                </a:solidFill>
                <a:latin typeface="Segoe UI"/>
              </a:rPr>
              <a:t>2016–2022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34640" y="3063239"/>
            <a:ext cx="8595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Segoe UI"/>
              </a:rPr>
              <a:t>PERFORMANCE + EXERCISE SUPPORT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34640" y="3428999"/>
            <a:ext cx="8595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B9B9BE"/>
                </a:solidFill>
                <a:latin typeface="Segoe UI"/>
              </a:rPr>
              <a:t>Fitness, performance, physiotherapy-centre exercise support and school-sport roles.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4014215"/>
            <a:ext cx="11091672" cy="932688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8640" y="4014215"/>
            <a:ext cx="73152" cy="932688"/>
          </a:xfrm>
          <a:prstGeom prst="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4270247"/>
            <a:ext cx="1920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D4FF3F"/>
                </a:solidFill>
                <a:latin typeface="Segoe UI"/>
              </a:rPr>
              <a:t>2021–PRESENT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34640" y="4133087"/>
            <a:ext cx="8595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Segoe UI"/>
              </a:rPr>
              <a:t>ST. LAWRENCE INTERNATIONAL SCHOOL, MYSORE — CURRENT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34640" y="4498847"/>
            <a:ext cx="8595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B9B9BE"/>
                </a:solidFill>
                <a:latin typeface="Segoe UI"/>
              </a:rPr>
              <a:t>Physical Educator at St. Lawrence International School.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084063"/>
            <a:ext cx="11091672" cy="932688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48640" y="5084063"/>
            <a:ext cx="73152" cy="932688"/>
          </a:xfrm>
          <a:prstGeom prst="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340095"/>
            <a:ext cx="1920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D4FF3F"/>
                </a:solidFill>
                <a:latin typeface="Segoe UI"/>
              </a:rPr>
              <a:t>2016–PRESENT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34640" y="5202935"/>
            <a:ext cx="8595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Segoe UI"/>
              </a:rPr>
              <a:t>TEAM OPTIMUM POWER — FOUNDER / HEAD COACH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34640" y="5568695"/>
            <a:ext cx="8595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B9B9BE"/>
                </a:solidFill>
                <a:latin typeface="Segoe UI"/>
              </a:rPr>
              <a:t>Academy leadership alongside school and session-based work.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6199632"/>
            <a:ext cx="11091672" cy="502920"/>
          </a:xfrm>
          <a:prstGeom prst="roundRect">
            <a:avLst/>
          </a:prstGeom>
          <a:solidFill>
            <a:srgbClr val="3A3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6272784"/>
            <a:ext cx="10607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D4FF3F"/>
                </a:solidFill>
                <a:latin typeface="Segoe UI"/>
              </a:rPr>
              <a:t>CURRENT: ACE-CERTIFIED COACH  •  Functional Trainer • Group Class Specialist  •  IAAF youth track training  •  JumpBunch youth specialist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475720" y="6355080"/>
            <a:ext cx="5486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B9B9BE"/>
                </a:solidFill>
                <a:latin typeface="Segoe U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C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D4FF3F"/>
                </a:solidFill>
                <a:latin typeface="Segoe UI"/>
              </a:rPr>
              <a:t>COACHING BELIEF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Segoe UI"/>
              </a:rPr>
              <a:t>The standard is high.</a:t>
            </a:r>
          </a:p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Segoe UI"/>
              </a:rPr>
              <a:t>The pathway stays human.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377440"/>
            <a:ext cx="6766560" cy="1143000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2377440"/>
            <a:ext cx="64008" cy="1143000"/>
          </a:xfrm>
          <a:prstGeom prst="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2651760"/>
            <a:ext cx="731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D4FF3F"/>
                </a:solidFill>
                <a:latin typeface="Segoe UI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20240" y="2679192"/>
            <a:ext cx="54864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FFFFFF"/>
                </a:solidFill>
                <a:latin typeface="Segoe UI"/>
              </a:rPr>
              <a:t>Every child deserves the opportunity to discover their physical potential.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675888"/>
            <a:ext cx="6766560" cy="1143000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" y="3675888"/>
            <a:ext cx="64008" cy="1143000"/>
          </a:xfrm>
          <a:prstGeom prst="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7280" y="3950208"/>
            <a:ext cx="731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D4FF3F"/>
                </a:solidFill>
                <a:latin typeface="Segoe UI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20240" y="3977640"/>
            <a:ext cx="54864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FFFFFF"/>
                </a:solidFill>
                <a:latin typeface="Segoe UI"/>
              </a:rPr>
              <a:t>Strong fundamentals and patient development create champions.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974336"/>
            <a:ext cx="6766560" cy="1143000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2960" y="4974336"/>
            <a:ext cx="64008" cy="1143000"/>
          </a:xfrm>
          <a:prstGeom prst="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97280" y="5248656"/>
            <a:ext cx="731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D4FF3F"/>
                </a:solidFill>
                <a:latin typeface="Segoe UI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20240" y="5276088"/>
            <a:ext cx="54864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FFFFFF"/>
                </a:solidFill>
                <a:latin typeface="Segoe UI"/>
              </a:rPr>
              <a:t>Discipline and consistency build confident performers.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6263640"/>
            <a:ext cx="6400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B9B9BE"/>
                </a:solidFill>
                <a:latin typeface="Segoe UI"/>
              </a:rPr>
              <a:t>Discipline means reliable structure — not punishment.</a:t>
            </a:r>
          </a:p>
        </p:txBody>
      </p:sp>
      <p:pic>
        <p:nvPicPr>
          <p:cNvPr id="18" name="Picture 17" descr="bg_s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0" y="1463040"/>
            <a:ext cx="3593592" cy="48463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C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D4FF3F"/>
                </a:solidFill>
                <a:latin typeface="Segoe UI"/>
              </a:rPr>
              <a:t>TESTIMONIALS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FFFFFF"/>
                </a:solidFill>
                <a:latin typeface="Segoe UI"/>
              </a:rPr>
              <a:t>What athletes and families say.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5486400" cy="2057400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64008" cy="2057400"/>
          </a:xfrm>
          <a:prstGeom prst="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121408"/>
            <a:ext cx="425196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FAFAF7"/>
                </a:solidFill>
                <a:latin typeface="Segoe UI"/>
              </a:rPr>
              <a:t>"Six weeks with Radesh made me the strongest I had ever been — both physically and mentally."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33756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D4FF3F"/>
                </a:solidFill>
                <a:latin typeface="Segoe UI"/>
              </a:rPr>
              <a:t>YASH SHETTY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639312"/>
            <a:ext cx="4114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B9B9BE"/>
                </a:solidFill>
                <a:latin typeface="Segoe UI"/>
              </a:rPr>
              <a:t>India • National American Football team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920240"/>
            <a:ext cx="5486400" cy="2057400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172200" y="1920240"/>
            <a:ext cx="64008" cy="2057400"/>
          </a:xfrm>
          <a:prstGeom prst="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2121408"/>
            <a:ext cx="425196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FAFAF7"/>
                </a:solidFill>
                <a:latin typeface="Segoe UI"/>
              </a:rPr>
              <a:t>"Coach Radesh never let my hearing impairment be a barrier. He adapted every drill — and I kept breaking my own records."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333756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D4FF3F"/>
                </a:solidFill>
                <a:latin typeface="Segoe UI"/>
              </a:rPr>
              <a:t>RISHITA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6520" y="3639312"/>
            <a:ext cx="4114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B9B9BE"/>
                </a:solidFill>
                <a:latin typeface="Segoe UI"/>
              </a:rPr>
              <a:t>Sprinter • National deaf 200m record holder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4114800"/>
            <a:ext cx="5486400" cy="2057400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8640" y="4114800"/>
            <a:ext cx="64008" cy="2057400"/>
          </a:xfrm>
          <a:prstGeom prst="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4315968"/>
            <a:ext cx="425196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FAFAF7"/>
                </a:solidFill>
                <a:latin typeface="Segoe UI"/>
              </a:rPr>
              <a:t>"He helped me come back stronger, faster and more confident than ever after my ACL injury."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553212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D4FF3F"/>
                </a:solidFill>
                <a:latin typeface="Segoe UI"/>
              </a:rPr>
              <a:t>NITHYA KJ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5833872"/>
            <a:ext cx="4114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B9B9BE"/>
                </a:solidFill>
                <a:latin typeface="Segoe UI"/>
              </a:rPr>
              <a:t>Professional volleyball player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72200" y="4114800"/>
            <a:ext cx="5486400" cy="2057400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172200" y="4114800"/>
            <a:ext cx="64008" cy="2057400"/>
          </a:xfrm>
          <a:prstGeom prst="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46520" y="4315968"/>
            <a:ext cx="425196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FAFAF7"/>
                </a:solidFill>
                <a:latin typeface="Segoe UI"/>
              </a:rPr>
              <a:t>"Training transformed my life — first fitness, then five years of competitive combat sport."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46520" y="5532120"/>
            <a:ext cx="4114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D4FF3F"/>
                </a:solidFill>
                <a:latin typeface="Segoe UI"/>
              </a:rPr>
              <a:t>MOHIT A 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46520" y="5833872"/>
            <a:ext cx="4114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B9B9BE"/>
                </a:solidFill>
                <a:latin typeface="Segoe UI"/>
              </a:rPr>
              <a:t>Combat sports athlete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75720" y="6355080"/>
            <a:ext cx="5486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B9B9BE"/>
                </a:solidFill>
                <a:latin typeface="Segoe UI"/>
              </a:rPr>
              <a:t>07</a:t>
            </a:r>
          </a:p>
        </p:txBody>
      </p:sp>
      <p:pic>
        <p:nvPicPr>
          <p:cNvPr id="26" name="Picture 25" descr="p_yas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2121408"/>
            <a:ext cx="1143000" cy="1143000"/>
          </a:xfrm>
          <a:prstGeom prst="rect">
            <a:avLst/>
          </a:prstGeom>
        </p:spPr>
      </p:pic>
      <p:pic>
        <p:nvPicPr>
          <p:cNvPr id="27" name="Picture 26" descr="p_rishi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2121408"/>
            <a:ext cx="1143000" cy="1143000"/>
          </a:xfrm>
          <a:prstGeom prst="rect">
            <a:avLst/>
          </a:prstGeom>
        </p:spPr>
      </p:pic>
      <p:pic>
        <p:nvPicPr>
          <p:cNvPr id="28" name="Picture 27" descr="p_nithy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440" y="4315968"/>
            <a:ext cx="1143000" cy="1143000"/>
          </a:xfrm>
          <a:prstGeom prst="rect">
            <a:avLst/>
          </a:prstGeom>
        </p:spPr>
      </p:pic>
      <p:pic>
        <p:nvPicPr>
          <p:cNvPr id="29" name="Picture 28" descr="p_mohi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0" y="4315968"/>
            <a:ext cx="1143000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C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D4FF3F"/>
                </a:solidFill>
                <a:latin typeface="Segoe UI"/>
              </a:rPr>
              <a:t>SCHOOL-READY EXPERIENCE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Segoe UI"/>
              </a:rPr>
              <a:t>School sport must serve every child —</a:t>
            </a:r>
          </a:p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Segoe UI"/>
              </a:rPr>
              <a:t>and reveal the next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377440"/>
            <a:ext cx="3584448" cy="3017520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77440"/>
            <a:ext cx="3584448" cy="54864"/>
          </a:xfrm>
          <a:prstGeom prst="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51760"/>
            <a:ext cx="303580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D4FF3F"/>
                </a:solidFill>
                <a:latin typeface="Segoe UI"/>
              </a:rPr>
              <a:t>EVERY CHILD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246120"/>
            <a:ext cx="3035808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>
                <a:solidFill>
                  <a:srgbClr val="FAFAF7"/>
                </a:solidFill>
                <a:latin typeface="Segoe UI"/>
              </a:rPr>
              <a:t>—  Age-specific K–12 PE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904488"/>
            <a:ext cx="3035808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>
                <a:solidFill>
                  <a:srgbClr val="FAFAF7"/>
                </a:solidFill>
                <a:latin typeface="Segoe UI"/>
              </a:rPr>
              <a:t>—  Inclusive participation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4562856"/>
            <a:ext cx="3035808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>
                <a:solidFill>
                  <a:srgbClr val="FAFAF7"/>
                </a:solidFill>
                <a:latin typeface="Segoe UI"/>
              </a:rPr>
              <a:t>—  Confident movement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06824" y="2377440"/>
            <a:ext cx="3584448" cy="3017520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06824" y="2377440"/>
            <a:ext cx="3584448" cy="54864"/>
          </a:xfrm>
          <a:prstGeom prst="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81144" y="2651760"/>
            <a:ext cx="303580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D4FF3F"/>
                </a:solidFill>
                <a:latin typeface="Segoe UI"/>
              </a:rPr>
              <a:t>EVERY ATHLETE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1144" y="3246120"/>
            <a:ext cx="3035808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>
                <a:solidFill>
                  <a:srgbClr val="FAFAF7"/>
                </a:solidFill>
                <a:latin typeface="Segoe UI"/>
              </a:rPr>
              <a:t>—  Talent identification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81144" y="3904488"/>
            <a:ext cx="3035808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>
                <a:solidFill>
                  <a:srgbClr val="FAFAF7"/>
                </a:solidFill>
                <a:latin typeface="Segoe UI"/>
              </a:rPr>
              <a:t>—  Safe progression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81144" y="4562856"/>
            <a:ext cx="3035808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>
                <a:solidFill>
                  <a:srgbClr val="FAFAF7"/>
                </a:solidFill>
                <a:latin typeface="Segoe UI"/>
              </a:rPr>
              <a:t>—  Competition readiness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65008" y="2377440"/>
            <a:ext cx="3584448" cy="3017520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65008" y="2377440"/>
            <a:ext cx="3584448" cy="54864"/>
          </a:xfrm>
          <a:prstGeom prst="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39328" y="2651760"/>
            <a:ext cx="303580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D4FF3F"/>
                </a:solidFill>
                <a:latin typeface="Segoe UI"/>
              </a:rPr>
              <a:t>EVERY SCHOOL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39328" y="3246120"/>
            <a:ext cx="3035808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>
                <a:solidFill>
                  <a:srgbClr val="FAFAF7"/>
                </a:solidFill>
                <a:latin typeface="Segoe UI"/>
              </a:rPr>
              <a:t>—  Consistent routines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39328" y="3904488"/>
            <a:ext cx="3035808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>
                <a:solidFill>
                  <a:srgbClr val="FAFAF7"/>
                </a:solidFill>
                <a:latin typeface="Segoe UI"/>
              </a:rPr>
              <a:t>—  Teacher–parent communication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39328" y="4562856"/>
            <a:ext cx="3035808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>
                <a:solidFill>
                  <a:srgbClr val="FAFAF7"/>
                </a:solidFill>
                <a:latin typeface="Segoe UI"/>
              </a:rPr>
              <a:t>—  A visible sports culture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760720"/>
            <a:ext cx="11091672" cy="548640"/>
          </a:xfrm>
          <a:prstGeom prst="roundRect">
            <a:avLst/>
          </a:prstGeom>
          <a:solidFill>
            <a:srgbClr val="3A3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5870448"/>
            <a:ext cx="10424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D4FF3F"/>
                </a:solidFill>
                <a:latin typeface="Segoe UI"/>
              </a:rPr>
              <a:t>CURRENTLY: Physical Educator • St. Lawrence International School, Mysore • 2021–Present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75720" y="6355080"/>
            <a:ext cx="5486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B9B9BE"/>
                </a:solidFill>
                <a:latin typeface="Segoe U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C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D4FF3F"/>
                </a:solidFill>
                <a:latin typeface="Segoe UI"/>
              </a:rPr>
              <a:t>EVIDENCE ACROSS SPORT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FFFFFF"/>
                </a:solidFill>
                <a:latin typeface="Segoe UI"/>
              </a:rPr>
              <a:t>Across sports, the method remains the same.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3584448" cy="3931920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s9_244492a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057400"/>
            <a:ext cx="3310128" cy="228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4526280"/>
            <a:ext cx="303580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D4FF3F"/>
                </a:solidFill>
                <a:latin typeface="Segoe UI"/>
              </a:rPr>
              <a:t>ANUSH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983480"/>
            <a:ext cx="303580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Segoe UI"/>
              </a:rPr>
              <a:t>National skating champion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394960"/>
            <a:ext cx="303580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B9B9BE"/>
                </a:solidFill>
                <a:latin typeface="Segoe UI"/>
              </a:rPr>
              <a:t>Balance • speed endurance • recovery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06824" y="1920240"/>
            <a:ext cx="3584448" cy="3931920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s9_3f81cb9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984" y="2057400"/>
            <a:ext cx="3310128" cy="2286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81144" y="4526280"/>
            <a:ext cx="303580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D4FF3F"/>
                </a:solidFill>
                <a:latin typeface="Segoe UI"/>
              </a:rPr>
              <a:t>SCHOOL ATHLETICS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81144" y="4983480"/>
            <a:ext cx="303580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Segoe UI"/>
              </a:rPr>
              <a:t>Mysore district champions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1144" y="5394960"/>
            <a:ext cx="303580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B9B9BE"/>
                </a:solidFill>
                <a:latin typeface="Segoe UI"/>
              </a:rPr>
              <a:t>Fundamentals • confidence • readiness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65008" y="1920240"/>
            <a:ext cx="3584448" cy="3931920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s9_334785f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2168" y="2057400"/>
            <a:ext cx="3310128" cy="2286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339328" y="4526280"/>
            <a:ext cx="303580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D4FF3F"/>
                </a:solidFill>
                <a:latin typeface="Segoe UI"/>
              </a:rPr>
              <a:t>KARATE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9328" y="4983480"/>
            <a:ext cx="303580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Segoe UI"/>
              </a:rPr>
              <a:t>National-level gold medallist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39328" y="5394960"/>
            <a:ext cx="303580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B9B9BE"/>
                </a:solidFill>
                <a:latin typeface="Segoe UI"/>
              </a:rPr>
              <a:t>Strength • mobility • power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08076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B9B9BE"/>
                </a:solidFill>
                <a:latin typeface="Segoe UI"/>
              </a:rPr>
              <a:t>The athlete owns the achievement. Coaching builds readiness.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75720" y="6355080"/>
            <a:ext cx="5486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B9B9BE"/>
                </a:solidFill>
                <a:latin typeface="Segoe U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C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D4FF3F"/>
                </a:solidFill>
                <a:latin typeface="Segoe UI"/>
              </a:rPr>
              <a:t>PERFORMANCE PATHWAYS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FFFFFF"/>
                </a:solidFill>
                <a:latin typeface="Segoe UI"/>
              </a:rPr>
              <a:t>Preparation creates the next opportunity.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3584448" cy="3931920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s10_81250c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057400"/>
            <a:ext cx="3310128" cy="228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4526280"/>
            <a:ext cx="303580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D4FF3F"/>
                </a:solidFill>
                <a:latin typeface="Segoe UI"/>
              </a:rPr>
              <a:t>YASH SHETTY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983480"/>
            <a:ext cx="303580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FFFFFF"/>
                </a:solidFill>
                <a:latin typeface="Segoe UI"/>
              </a:rPr>
              <a:t>India at university level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394960"/>
            <a:ext cx="3035808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B9B9BE"/>
                </a:solidFill>
                <a:latin typeface="Segoe UI"/>
              </a:rPr>
              <a:t>Six weeks of focused preparation supported national-team selection readiness.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06824" y="1920240"/>
            <a:ext cx="3584448" cy="3931920"/>
          </a:xfrm>
          <a:prstGeom prst="roundRect">
            <a:avLst/>
          </a:prstGeom>
          <a:solidFill>
            <a:srgbClr val="2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s10_ec6bb8e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984" y="2057400"/>
            <a:ext cx="3310128" cy="2286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81144" y="4526280"/>
            <a:ext cx="303580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D4FF3F"/>
                </a:solidFill>
                <a:latin typeface="Segoe UI"/>
              </a:rPr>
              <a:t>KUSHAL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81144" y="4983480"/>
            <a:ext cx="303580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FFFFFF"/>
                </a:solidFill>
                <a:latin typeface="Segoe UI"/>
              </a:rPr>
              <a:t>NBA Academy India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1144" y="5394960"/>
            <a:ext cx="3035808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B9B9BE"/>
                </a:solidFill>
                <a:latin typeface="Segoe UI"/>
              </a:rPr>
              <a:t>Basketball-specific strength, endurance and agility supported his development pathway.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65008" y="1920240"/>
            <a:ext cx="3584448" cy="3931920"/>
          </a:xfrm>
          <a:prstGeom prst="roundRect">
            <a:avLst/>
          </a:prstGeom>
          <a:solidFill>
            <a:srgbClr val="242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65008" y="1920240"/>
            <a:ext cx="3584448" cy="54864"/>
          </a:xfrm>
          <a:prstGeom prst="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39328" y="2194560"/>
            <a:ext cx="3035808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D4FF3F"/>
                </a:solidFill>
                <a:latin typeface="Segoe UI"/>
              </a:rPr>
              <a:t>24.81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9328" y="3200400"/>
            <a:ext cx="3035808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Segoe UI"/>
              </a:rPr>
              <a:t>National deaf 200m record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39328" y="3749039"/>
            <a:ext cx="3035808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FFFFFF"/>
                </a:solidFill>
                <a:latin typeface="Segoe UI"/>
              </a:rPr>
              <a:t>RISHITHA</a:t>
            </a:r>
          </a:p>
          <a:p>
            <a:pPr algn="l">
              <a:lnSpc>
                <a:spcPct val="130000"/>
              </a:lnSpc>
            </a:pPr>
            <a:r>
              <a:rPr sz="1300" b="0">
                <a:solidFill>
                  <a:srgbClr val="FFFFFF"/>
                </a:solidFill>
                <a:latin typeface="Segoe UI"/>
              </a:rPr>
              <a:t>National 100m champion</a:t>
            </a:r>
          </a:p>
          <a:p>
            <a:pPr algn="l">
              <a:lnSpc>
                <a:spcPct val="130000"/>
              </a:lnSpc>
            </a:pPr>
            <a:r>
              <a:rPr sz="1300" b="0">
                <a:solidFill>
                  <a:srgbClr val="FFFFFF"/>
                </a:solidFill>
                <a:latin typeface="Segoe UI"/>
              </a:rPr>
              <a:t>Selected to represent India</a:t>
            </a:r>
          </a:p>
          <a:p>
            <a:pPr algn="l">
              <a:lnSpc>
                <a:spcPct val="130000"/>
              </a:lnSpc>
            </a:pPr>
            <a:r>
              <a:rPr sz="1300" b="0">
                <a:solidFill>
                  <a:srgbClr val="FFFFFF"/>
                </a:solidFill>
                <a:latin typeface="Segoe UI"/>
              </a:rPr>
              <a:t>2026 Asian Deaf Games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39328" y="5394960"/>
            <a:ext cx="3035808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B9B9BE"/>
                </a:solidFill>
                <a:latin typeface="Segoe UI"/>
              </a:rPr>
              <a:t>Photograph intentionally withheld.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75720" y="6355080"/>
            <a:ext cx="5486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B9B9BE"/>
                </a:solidFill>
                <a:latin typeface="Segoe U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C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_s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D4FF3F"/>
                </a:solidFill>
                <a:latin typeface="Segoe UI"/>
              </a:rPr>
              <a:t>RETURN-TO-PLAY CONDITIONING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31520"/>
            <a:ext cx="1097280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Segoe UI"/>
              </a:rPr>
              <a:t>Return begins by rebuilding belief.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94560"/>
            <a:ext cx="5486400" cy="3291840"/>
          </a:xfrm>
          <a:prstGeom prst="roundRect">
            <a:avLst/>
          </a:prstGeom>
          <a:solidFill>
            <a:srgbClr val="262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2194560"/>
            <a:ext cx="5486400" cy="54864"/>
          </a:xfrm>
          <a:prstGeom prst="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468880"/>
            <a:ext cx="48463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D4FF3F"/>
                </a:solidFill>
                <a:latin typeface="Segoe UI"/>
              </a:rPr>
              <a:t>SHARATH M PRASAD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971800"/>
            <a:ext cx="48463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FFFFFF"/>
                </a:solidFill>
                <a:latin typeface="Segoe UI"/>
              </a:rPr>
              <a:t>8 national basketball participations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429000"/>
            <a:ext cx="48463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FAFAF7"/>
                </a:solidFill>
                <a:latin typeface="Segoe UI"/>
              </a:rPr>
              <a:t>After a major shin injury, Sharath rebuilt strength, agility and confidence — then returned to national-level competition, where his team won.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2194560"/>
            <a:ext cx="5394960" cy="3291840"/>
          </a:xfrm>
          <a:prstGeom prst="roundRect">
            <a:avLst/>
          </a:prstGeom>
          <a:solidFill>
            <a:srgbClr val="262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63640" y="2194560"/>
            <a:ext cx="5394960" cy="54864"/>
          </a:xfrm>
          <a:prstGeom prst="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2468880"/>
            <a:ext cx="47548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D4FF3F"/>
                </a:solidFill>
                <a:latin typeface="Segoe UI"/>
              </a:rPr>
              <a:t>"Coach Radesh believed in my comeback when even I had doubts."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3566160"/>
            <a:ext cx="4754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Segoe UI"/>
              </a:rPr>
              <a:t>NITHYA KJ • PROFESSIONAL VOLLEYBALL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0" y="4023360"/>
            <a:ext cx="475488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FAFAF7"/>
                </a:solidFill>
                <a:latin typeface="Segoe UI"/>
              </a:rPr>
              <a:t>Following an ACL injury, injury-aware conditioning supported her return to court with renewed strength, mobility and confidence.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585216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B9B9BE"/>
                </a:solidFill>
                <a:latin typeface="Segoe UI"/>
              </a:rPr>
              <a:t>Return-to-play conditioning is coordinated with medical professionals.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75720" y="6355080"/>
            <a:ext cx="5486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B9B9BE"/>
                </a:solidFill>
                <a:latin typeface="Segoe U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C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_s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41148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D4FF3F"/>
                </a:solidFill>
                <a:latin typeface="Segoe UI"/>
              </a:rPr>
              <a:t>WHAT YOUR SCHOOL GAINS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31520"/>
            <a:ext cx="1097280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FFFFFF"/>
                </a:solidFill>
                <a:latin typeface="Segoe UI"/>
              </a:rPr>
              <a:t>The first 90 days begin with listening.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468880"/>
            <a:ext cx="3584448" cy="2468880"/>
          </a:xfrm>
          <a:prstGeom prst="roundRect">
            <a:avLst/>
          </a:prstGeom>
          <a:solidFill>
            <a:srgbClr val="2424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2468880"/>
            <a:ext cx="3584448" cy="54864"/>
          </a:xfrm>
          <a:prstGeom prst="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1371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D4FF3F"/>
                </a:solidFill>
                <a:latin typeface="Segoe UI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200400"/>
            <a:ext cx="303580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FFFFFF"/>
                </a:solidFill>
                <a:latin typeface="Segoe UI"/>
              </a:rPr>
              <a:t>UNDERSTAND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703320"/>
            <a:ext cx="3035808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>
                <a:solidFill>
                  <a:srgbClr val="FAFAF7"/>
                </a:solidFill>
                <a:latin typeface="Segoe UI"/>
              </a:rPr>
              <a:t>Listen to leadership, teachers, students and the existing sports culture.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06824" y="2468880"/>
            <a:ext cx="3584448" cy="2468880"/>
          </a:xfrm>
          <a:prstGeom prst="roundRect">
            <a:avLst/>
          </a:prstGeom>
          <a:solidFill>
            <a:srgbClr val="2424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06824" y="2468880"/>
            <a:ext cx="3584448" cy="54864"/>
          </a:xfrm>
          <a:prstGeom prst="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81144" y="2697480"/>
            <a:ext cx="1371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D4FF3F"/>
                </a:solidFill>
                <a:latin typeface="Segoe UI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1144" y="3200400"/>
            <a:ext cx="303580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FFFFFF"/>
                </a:solidFill>
                <a:latin typeface="Segoe UI"/>
              </a:rPr>
              <a:t>ESTABLISH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81144" y="3703320"/>
            <a:ext cx="3035808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>
                <a:solidFill>
                  <a:srgbClr val="FAFAF7"/>
                </a:solidFill>
                <a:latin typeface="Segoe UI"/>
              </a:rPr>
              <a:t>Create age-appropriate PE routines, observation methods and safe progression standards.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65008" y="2468880"/>
            <a:ext cx="3584448" cy="2468880"/>
          </a:xfrm>
          <a:prstGeom prst="roundRect">
            <a:avLst/>
          </a:prstGeom>
          <a:solidFill>
            <a:srgbClr val="2424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65008" y="2468880"/>
            <a:ext cx="3584448" cy="54864"/>
          </a:xfrm>
          <a:prstGeom prst="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39328" y="2697480"/>
            <a:ext cx="1371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D4FF3F"/>
                </a:solidFill>
                <a:latin typeface="Segoe UI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39328" y="3200400"/>
            <a:ext cx="303580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FFFFFF"/>
                </a:solidFill>
                <a:latin typeface="Segoe UI"/>
              </a:rPr>
              <a:t>ACTIVATE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39328" y="3703320"/>
            <a:ext cx="3035808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>
                <a:solidFill>
                  <a:srgbClr val="FAFAF7"/>
                </a:solidFill>
                <a:latin typeface="Segoe UI"/>
              </a:rPr>
              <a:t>Strengthen participation, identify potential and connect athletes to the next opportunity.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5989320"/>
            <a:ext cx="12191695" cy="868680"/>
          </a:xfrm>
          <a:prstGeom prst="rect">
            <a:avLst/>
          </a:prstGeom>
          <a:solidFill>
            <a:srgbClr val="D4F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6144768"/>
            <a:ext cx="6400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C1C1E"/>
                </a:solidFill>
                <a:latin typeface="Segoe UI"/>
              </a:rPr>
              <a:t>TEACHER. COACH. ATHLETE MENTOR.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0" y="6144768"/>
            <a:ext cx="4206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1">
                <a:solidFill>
                  <a:srgbClr val="1C1C1E"/>
                </a:solidFill>
                <a:latin typeface="Segoe UI"/>
              </a:rPr>
              <a:t>Let's discuss your school's vision.   |   Mysuru, Karnataka  |  +91 81053 39251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